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1" r:id="rId8"/>
    <p:sldId id="262" r:id="rId9"/>
    <p:sldId id="263" r:id="rId10"/>
    <p:sldId id="264" r:id="rId11"/>
    <p:sldId id="265" r:id="rId12"/>
    <p:sldId id="270" r:id="rId13"/>
    <p:sldId id="269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08797-243E-4302-8570-D3426C6E0A28}" v="21" dt="2025-05-07T11:08:17.295"/>
    <p1510:client id="{ED5FBF99-39F6-460E-BB49-C23B2278BFBC}" v="1239" dt="2025-05-07T04:13:12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29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35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8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0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5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9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2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3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5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56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7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.pinterest.com/" TargetMode="External"/><Relationship Id="rId2" Type="http://schemas.openxmlformats.org/officeDocument/2006/relationships/hyperlink" Target="https://chatgp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hyperlink" Target="https://es.wikipedia.org/wiki/Perspectiv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E50A2-E691-EA40-1127-B9ABB064E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02091"/>
            <a:ext cx="3291840" cy="2770216"/>
          </a:xfrm>
        </p:spPr>
        <p:txBody>
          <a:bodyPr anchor="t">
            <a:normAutofit/>
          </a:bodyPr>
          <a:lstStyle/>
          <a:p>
            <a:r>
              <a:rPr lang="es-AR" sz="4400" dirty="0"/>
              <a:t>Proyección en perspectiva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1F68D-D713-4687-3B58-7EB663C33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846904"/>
            <a:ext cx="3145535" cy="993821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s-AR" sz="1500"/>
              <a:t>Leonel Vidal</a:t>
            </a:r>
          </a:p>
          <a:p>
            <a:pPr>
              <a:lnSpc>
                <a:spcPct val="120000"/>
              </a:lnSpc>
            </a:pPr>
            <a:r>
              <a:rPr lang="es-AR" sz="1500"/>
              <a:t>Computación Gráfica </a:t>
            </a:r>
          </a:p>
        </p:txBody>
      </p:sp>
      <p:cxnSp>
        <p:nvCxnSpPr>
          <p:cNvPr id="57" name="Straight Connector 51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BF3BE52D-C21E-2DC7-7840-617BA0BD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5" y="1046"/>
            <a:ext cx="6563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B8BD42-3EBB-6129-6E8D-031D0E6A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2" y="3554392"/>
            <a:ext cx="10168106" cy="1147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/>
              <a:t>Aplicaciones</a:t>
            </a:r>
          </a:p>
        </p:txBody>
      </p:sp>
      <p:pic>
        <p:nvPicPr>
          <p:cNvPr id="4" name="Imagen 3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367C64FA-016A-66CC-6A90-9E309EE3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0" r="2941" b="-1760"/>
          <a:stretch/>
        </p:blipFill>
        <p:spPr>
          <a:xfrm>
            <a:off x="228185" y="262799"/>
            <a:ext cx="3194550" cy="3285740"/>
          </a:xfrm>
          <a:prstGeom prst="rect">
            <a:avLst/>
          </a:prstGeom>
        </p:spPr>
      </p:pic>
      <p:pic>
        <p:nvPicPr>
          <p:cNvPr id="5" name="Imagen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B1F7D07B-2D7A-D258-9DE5-F7F208C69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67" y="1786799"/>
            <a:ext cx="3782492" cy="328522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E0D2A5-C167-FB61-F32A-674B344F2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F43609E9-E8D8-D4AE-04B8-1BE5EE57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477" y="257356"/>
            <a:ext cx="3922143" cy="2605177"/>
          </a:xfrm>
          <a:prstGeom prst="rect">
            <a:avLst/>
          </a:prstGeom>
        </p:spPr>
      </p:pic>
      <p:pic>
        <p:nvPicPr>
          <p:cNvPr id="6" name="Imagen 5" descr="Gustave Caillebotte; Paris, a Rainy Day. 1877. | Paris street rainy day ...">
            <a:extLst>
              <a:ext uri="{FF2B5EF4-FFF2-40B4-BE49-F238E27FC236}">
                <a16:creationId xmlns:a16="http://schemas.microsoft.com/office/drawing/2014/main" id="{CF5F7692-97CA-A20D-B6C2-EB1148BF9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3549089"/>
            <a:ext cx="3850256" cy="24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4BC4D-190F-E7EA-6C1E-6A65FD40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D6AF-3808-6D49-96D8-365C00193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1781" y="-576141"/>
            <a:ext cx="5289666" cy="22868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 err="1"/>
              <a:t>Aplicaciones</a:t>
            </a:r>
          </a:p>
        </p:txBody>
      </p:sp>
      <p:pic>
        <p:nvPicPr>
          <p:cNvPr id="3" name="Imagen 2" descr="Imagen que contiene montaña, exterior, edificio, viejo&#10;&#10;El contenido generado por IA puede ser incorrecto.">
            <a:extLst>
              <a:ext uri="{FF2B5EF4-FFF2-40B4-BE49-F238E27FC236}">
                <a16:creationId xmlns:a16="http://schemas.microsoft.com/office/drawing/2014/main" id="{4CB576B4-A31A-3D42-AF74-23028B2F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449" r="483" b="-429"/>
          <a:stretch/>
        </p:blipFill>
        <p:spPr>
          <a:xfrm>
            <a:off x="156714" y="4330459"/>
            <a:ext cx="3752759" cy="2062395"/>
          </a:xfrm>
          <a:prstGeom prst="rect">
            <a:avLst/>
          </a:prstGeom>
        </p:spPr>
      </p:pic>
      <p:pic>
        <p:nvPicPr>
          <p:cNvPr id="6" name="Imagen 5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12CC40DB-11EF-A80F-0B90-A68D66785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952" r="-422" b="9553"/>
          <a:stretch/>
        </p:blipFill>
        <p:spPr>
          <a:xfrm>
            <a:off x="4074333" y="1081174"/>
            <a:ext cx="3267939" cy="5313501"/>
          </a:xfrm>
          <a:prstGeom prst="rect">
            <a:avLst/>
          </a:prstGeom>
        </p:spPr>
      </p:pic>
      <p:pic>
        <p:nvPicPr>
          <p:cNvPr id="5" name="Imagen 4" descr="Imagen de Story Pin">
            <a:extLst>
              <a:ext uri="{FF2B5EF4-FFF2-40B4-BE49-F238E27FC236}">
                <a16:creationId xmlns:a16="http://schemas.microsoft.com/office/drawing/2014/main" id="{2655C286-6054-50A9-D609-35F570C6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2" r="27952" b="-429"/>
          <a:stretch/>
        </p:blipFill>
        <p:spPr>
          <a:xfrm>
            <a:off x="7942963" y="836760"/>
            <a:ext cx="3695123" cy="2896281"/>
          </a:xfrm>
          <a:prstGeom prst="rect">
            <a:avLst/>
          </a:prstGeom>
        </p:spPr>
      </p:pic>
      <p:pic>
        <p:nvPicPr>
          <p:cNvPr id="8" name="Imagen 7" descr="Imagen de Story Pin">
            <a:extLst>
              <a:ext uri="{FF2B5EF4-FFF2-40B4-BE49-F238E27FC236}">
                <a16:creationId xmlns:a16="http://schemas.microsoft.com/office/drawing/2014/main" id="{77F61998-3A13-1C55-DA8F-C5F744B96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632" y="4169793"/>
            <a:ext cx="3904891" cy="222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1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97B5F-D210-2017-F6B7-9D09D985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A5E7DD23-BBBB-4190-AE12-C9AB213D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696" y="1575309"/>
            <a:ext cx="9138608" cy="52888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18E171-46DA-AB06-1C33-10AD94F78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5950" y="-1247433"/>
            <a:ext cx="6675120" cy="29518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 err="1"/>
              <a:t>Perspectiva</a:t>
            </a:r>
            <a:r>
              <a:rPr lang="en-US" sz="3700" dirty="0"/>
              <a:t> </a:t>
            </a:r>
            <a:r>
              <a:rPr lang="en-US" sz="3700" dirty="0" err="1"/>
              <a:t>en</a:t>
            </a:r>
            <a:r>
              <a:rPr lang="en-US" sz="3700" dirty="0"/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335528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27F0B-9A78-9993-05DA-A2E58D7B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2F2E5-8E8E-F7D5-315C-4E44CFD00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5950" y="-1247433"/>
            <a:ext cx="6675120" cy="29518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 err="1"/>
              <a:t>Perspectiva</a:t>
            </a:r>
            <a:r>
              <a:rPr lang="en-US" sz="3700" dirty="0"/>
              <a:t> </a:t>
            </a:r>
            <a:r>
              <a:rPr lang="en-US" sz="3700" dirty="0" err="1"/>
              <a:t>en</a:t>
            </a:r>
            <a:r>
              <a:rPr lang="en-US" sz="3700" dirty="0"/>
              <a:t> 3D</a:t>
            </a:r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8F9FF960-3BF4-39B4-76A4-FE735A4D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58" t="17924" r="25828" b="18160"/>
          <a:stretch/>
        </p:blipFill>
        <p:spPr>
          <a:xfrm>
            <a:off x="-1" y="1856351"/>
            <a:ext cx="5190231" cy="3903323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424FA0E-9B8F-DB34-25DD-1828E01E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93" t="41709" r="9756" b="24396"/>
          <a:stretch/>
        </p:blipFill>
        <p:spPr>
          <a:xfrm>
            <a:off x="7878791" y="3429352"/>
            <a:ext cx="4313344" cy="2021278"/>
          </a:xfrm>
          <a:prstGeom prst="rect">
            <a:avLst/>
          </a:prstGeom>
        </p:spPr>
      </p:pic>
      <p:pic>
        <p:nvPicPr>
          <p:cNvPr id="12" name="Imagen 1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EFF6D6C-BFF6-A18A-E055-116D0A4A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21" t="41801" r="92227" b="26432"/>
          <a:stretch/>
        </p:blipFill>
        <p:spPr>
          <a:xfrm>
            <a:off x="7303698" y="3417188"/>
            <a:ext cx="431435" cy="20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717A04-E98D-69C1-C356-48D00C4BA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B73490-8F40-6600-EB5F-EB5827F7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s-ES" sz="3600" dirty="0"/>
              <a:t>Conclusión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ECA105-F5E7-2D7C-84C4-DFA27055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68" r="-2" b="11240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1DE964-EE5B-4200-912C-0FDAC490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Fundamental en nuestros días </a:t>
            </a:r>
            <a:r>
              <a:rPr lang="es-ES" dirty="0">
                <a:ea typeface="+mn-lt"/>
                <a:cs typeface="+mn-lt"/>
              </a:rPr>
              <a:t> </a:t>
            </a:r>
            <a:endParaRPr lang="es-ES"/>
          </a:p>
          <a:p>
            <a:r>
              <a:rPr lang="es-ES" dirty="0">
                <a:ea typeface="+mn-lt"/>
                <a:cs typeface="+mn-lt"/>
              </a:rPr>
              <a:t>Combinación entra arte y técnica </a:t>
            </a:r>
          </a:p>
          <a:p>
            <a:r>
              <a:rPr lang="es-ES" dirty="0">
                <a:ea typeface="+mn-lt"/>
                <a:cs typeface="+mn-lt"/>
              </a:rPr>
              <a:t>Experiencias Inmersivas</a:t>
            </a:r>
          </a:p>
          <a:p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523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5C446-FE2B-EE89-8EA8-B66DE697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5C6972-3665-1A60-F782-2354E91A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s-ES"/>
              <a:t>Fuentes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023EFC-9DAE-9603-2519-CCC66406C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  <a:hlinkClick r:id="rId2"/>
              </a:rPr>
              <a:t>ChatGPT</a:t>
            </a:r>
            <a:endParaRPr lang="es-ES"/>
          </a:p>
          <a:p>
            <a:r>
              <a:rPr lang="es-ES" dirty="0">
                <a:ea typeface="+mn-lt"/>
                <a:cs typeface="+mn-lt"/>
                <a:hlinkClick r:id="rId3"/>
              </a:rPr>
              <a:t>Pinterest - Argentina</a:t>
            </a:r>
          </a:p>
          <a:p>
            <a:r>
              <a:rPr lang="es-ES" dirty="0">
                <a:ea typeface="+mn-lt"/>
                <a:cs typeface="+mn-lt"/>
                <a:hlinkClick r:id="rId4"/>
              </a:rPr>
              <a:t>Perspectiva - Wikipedia, la enciclopedia libre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Diapositivas de la cátedra </a:t>
            </a:r>
          </a:p>
          <a:p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</p:txBody>
      </p:sp>
      <p:pic>
        <p:nvPicPr>
          <p:cNvPr id="5" name="Imagen 4" descr="Imagen que contiene dibujo&#10;&#10;El contenido generado por IA puede ser incorrecto.">
            <a:extLst>
              <a:ext uri="{FF2B5EF4-FFF2-40B4-BE49-F238E27FC236}">
                <a16:creationId xmlns:a16="http://schemas.microsoft.com/office/drawing/2014/main" id="{2F9A9624-1657-4FB8-25E7-9EA0660B10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96" r="-1" b="-1"/>
          <a:stretch/>
        </p:blipFill>
        <p:spPr>
          <a:xfrm flipH="1">
            <a:off x="6786113" y="10"/>
            <a:ext cx="51890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A240C-36DC-EF26-F959-82E073E5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7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1112C2-98BB-C29D-8505-D7636E416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667765" cy="3566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¿Qué es la perspectiva?</a:t>
            </a:r>
          </a:p>
          <a:p>
            <a:r>
              <a:rPr lang="es-ES" dirty="0">
                <a:ea typeface="+mn-lt"/>
                <a:cs typeface="+mn-lt"/>
              </a:rPr>
              <a:t>Fundamentos</a:t>
            </a:r>
          </a:p>
          <a:p>
            <a:r>
              <a:rPr lang="es-ES" dirty="0"/>
              <a:t>Tipos de Perspectivas</a:t>
            </a:r>
          </a:p>
          <a:p>
            <a:r>
              <a:rPr lang="es-ES" dirty="0">
                <a:ea typeface="+mn-lt"/>
                <a:cs typeface="+mn-lt"/>
              </a:rPr>
              <a:t>Aplicaciones</a:t>
            </a:r>
          </a:p>
          <a:p>
            <a:r>
              <a:rPr lang="es-ES" dirty="0">
                <a:ea typeface="+mn-lt"/>
                <a:cs typeface="+mn-lt"/>
              </a:rPr>
              <a:t>Perspectiva en 3D digital</a:t>
            </a:r>
          </a:p>
          <a:p>
            <a:r>
              <a:rPr lang="es-ES" dirty="0">
                <a:ea typeface="+mn-lt"/>
                <a:cs typeface="+mn-lt"/>
              </a:rPr>
              <a:t>Conclusión</a:t>
            </a:r>
            <a:endParaRPr lang="es-E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s-ES" sz="2400" dirty="0">
              <a:ea typeface="+mn-lt"/>
              <a:cs typeface="+mn-lt"/>
            </a:endParaRP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A4DF5F0-A41E-F53D-53C4-28034FEC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8" t="1765" r="5231" b="2941"/>
          <a:stretch/>
        </p:blipFill>
        <p:spPr>
          <a:xfrm>
            <a:off x="6302405" y="1076864"/>
            <a:ext cx="4230719" cy="464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5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Story Pin">
            <a:extLst>
              <a:ext uri="{FF2B5EF4-FFF2-40B4-BE49-F238E27FC236}">
                <a16:creationId xmlns:a16="http://schemas.microsoft.com/office/drawing/2014/main" id="{A3B2844C-B4A0-4C3B-4B7D-90CFF2CA7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32" y="466276"/>
            <a:ext cx="6095102" cy="501967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1B0083-27FB-0A55-ABC5-83A78121E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sz="3700" dirty="0"/>
              <a:t>la</a:t>
            </a:r>
            <a:r>
              <a:rPr lang="es-ES" dirty="0"/>
              <a:t> perspectiva?</a:t>
            </a:r>
          </a:p>
        </p:txBody>
      </p:sp>
    </p:spTree>
    <p:extLst>
      <p:ext uri="{BB962C8B-B14F-4D97-AF65-F5344CB8AC3E}">
        <p14:creationId xmlns:p14="http://schemas.microsoft.com/office/powerpoint/2010/main" val="3097817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251EF-EC9C-8797-587C-1ED8AD81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9D80D4-5D12-2F00-5F9B-6CCF25AE6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C13373-E358-203D-BDB4-50B91138E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46B74D-A2FD-F614-29BC-41E63D03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02" y="3554392"/>
            <a:ext cx="10168106" cy="11470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/>
              <a:t>Origen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A4931B-57C0-2F52-4F66-680485F6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6272784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Masaccio's masterpiece, The Holy Trinity, a fresco in the church of ...">
            <a:extLst>
              <a:ext uri="{FF2B5EF4-FFF2-40B4-BE49-F238E27FC236}">
                <a16:creationId xmlns:a16="http://schemas.microsoft.com/office/drawing/2014/main" id="{6972AC27-E1D4-8236-BFC4-A5017A74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5" y="1716657"/>
            <a:ext cx="2189073" cy="4114799"/>
          </a:xfrm>
          <a:prstGeom prst="rect">
            <a:avLst/>
          </a:prstGeom>
        </p:spPr>
      </p:pic>
      <p:pic>
        <p:nvPicPr>
          <p:cNvPr id="10" name="Imagen 9" descr="LA ESCUELA DE ATENAS (Rafael Sanzio)">
            <a:extLst>
              <a:ext uri="{FF2B5EF4-FFF2-40B4-BE49-F238E27FC236}">
                <a16:creationId xmlns:a16="http://schemas.microsoft.com/office/drawing/2014/main" id="{97A3C1D5-8868-5F3C-28FE-796CB301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66" y="434068"/>
            <a:ext cx="3807123" cy="25769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DC86D1-7FFC-5C88-E9D0-BBC43B65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91" y="3213831"/>
            <a:ext cx="4037163" cy="264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6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A72E4-41A3-1720-EDF4-84FE7623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A90D3D-CF24-F22A-FEFE-414EA7D1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 dirty="0"/>
              <a:t>Fundamentos</a:t>
            </a:r>
            <a:endParaRPr lang="es-ES" dirty="0"/>
          </a:p>
        </p:txBody>
      </p:sp>
      <p:pic>
        <p:nvPicPr>
          <p:cNvPr id="4" name="Imagen 3" descr="Imagen de Story Pin">
            <a:extLst>
              <a:ext uri="{FF2B5EF4-FFF2-40B4-BE49-F238E27FC236}">
                <a16:creationId xmlns:a16="http://schemas.microsoft.com/office/drawing/2014/main" id="{37DF7CDF-DEE5-1482-97D8-B2E4D014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6219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4C541-0930-2305-1CE2-21FA6368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Línea del horizonte</a:t>
            </a:r>
          </a:p>
          <a:p>
            <a:r>
              <a:rPr lang="es-ES" dirty="0">
                <a:ea typeface="+mn-lt"/>
                <a:cs typeface="+mn-lt"/>
              </a:rPr>
              <a:t>Puntos de fuga</a:t>
            </a:r>
          </a:p>
          <a:p>
            <a:r>
              <a:rPr lang="es-ES" dirty="0">
                <a:ea typeface="+mn-lt"/>
                <a:cs typeface="+mn-lt"/>
              </a:rPr>
              <a:t>Líneas de proyección</a:t>
            </a:r>
          </a:p>
          <a:p>
            <a:r>
              <a:rPr lang="es-ES" dirty="0">
                <a:ea typeface="+mn-lt"/>
                <a:cs typeface="+mn-lt"/>
              </a:rPr>
              <a:t>plano de imagen</a:t>
            </a:r>
          </a:p>
          <a:p>
            <a:endParaRPr lang="es-E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855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7C86A2-7FF1-1A9F-9893-5C10B6C0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191" y="1371600"/>
            <a:ext cx="344534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 err="1"/>
              <a:t>Tipos</a:t>
            </a:r>
            <a:r>
              <a:rPr lang="en-US" sz="3700" dirty="0"/>
              <a:t> de </a:t>
            </a:r>
            <a:r>
              <a:rPr lang="en-US" sz="3700" dirty="0" err="1"/>
              <a:t>perspectivas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99B103-6885-D506-B6A7-C11EE945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804" y="2710553"/>
            <a:ext cx="3891247" cy="11397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dirty="0" err="1"/>
              <a:t>Perspectiva</a:t>
            </a:r>
            <a:r>
              <a:rPr lang="en-US" sz="1800" b="1" cap="all" spc="300" dirty="0"/>
              <a:t> de 1 punto 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235D857F-482A-7313-1C4C-74262D14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4" y="182149"/>
            <a:ext cx="5013737" cy="308349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116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interior, edificio, metal, alambre&#10;&#10;El contenido generado por IA puede ser incorrecto.">
            <a:extLst>
              <a:ext uri="{FF2B5EF4-FFF2-40B4-BE49-F238E27FC236}">
                <a16:creationId xmlns:a16="http://schemas.microsoft.com/office/drawing/2014/main" id="{2B60C8B1-95FA-AB9C-F423-A77CE863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1" y="3297627"/>
            <a:ext cx="6291532" cy="35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0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68072-FFA6-F297-9F00-7A04FBC7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35C2DE-BDF9-100F-3B6F-63EAE296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B9C0AB-4089-379E-2608-3CF5B6E51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CFADD-FD20-0DAB-5F53-E0748DAB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191" y="1371600"/>
            <a:ext cx="344534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 err="1"/>
              <a:t>Tipos</a:t>
            </a:r>
            <a:r>
              <a:rPr lang="en-US" sz="3700" dirty="0"/>
              <a:t> de </a:t>
            </a:r>
            <a:r>
              <a:rPr lang="en-US" sz="3700" dirty="0" err="1"/>
              <a:t>perspectivas</a:t>
            </a:r>
            <a:endParaRPr lang="en-US" sz="3700" b="0" dirty="0" err="1"/>
          </a:p>
          <a:p>
            <a:endParaRPr lang="en-US" sz="37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BA3801-0ABF-B1C3-C30B-4455E0E90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116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Diagrama, Dibujo de ingeniería&#10;&#10;El contenido generado por IA puede ser incorrecto.">
            <a:extLst>
              <a:ext uri="{FF2B5EF4-FFF2-40B4-BE49-F238E27FC236}">
                <a16:creationId xmlns:a16="http://schemas.microsoft.com/office/drawing/2014/main" id="{B39F418C-1166-A68C-7C17-B7A5DCEE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4" y="1034990"/>
            <a:ext cx="6795458" cy="4716133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CDE4045-92D6-25DB-7BFE-21309FA41121}"/>
              </a:ext>
            </a:extLst>
          </p:cNvPr>
          <p:cNvSpPr txBox="1">
            <a:spLocks/>
          </p:cNvSpPr>
          <p:nvPr/>
        </p:nvSpPr>
        <p:spPr>
          <a:xfrm>
            <a:off x="7884132" y="2724407"/>
            <a:ext cx="4112919" cy="11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dirty="0" err="1"/>
              <a:t>Perspectiva</a:t>
            </a:r>
            <a:r>
              <a:rPr lang="en-US" sz="1800" b="1" cap="all" spc="300" dirty="0"/>
              <a:t> de 2 </a:t>
            </a:r>
            <a:r>
              <a:rPr lang="en-US" sz="1800" b="1" cap="all" spc="300" dirty="0" err="1"/>
              <a:t>puntoS</a:t>
            </a:r>
            <a:r>
              <a:rPr lang="en-US" sz="1800" b="1" cap="all" spc="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698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B98AEE-D6FE-0025-D92E-5DACCB811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B41C0F-085A-2468-AF0E-D68C8CB89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1953B76-68C7-68B4-1190-BA41D2FD1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68C4BB-3EB2-C5C7-91CE-2F9B99F6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191" y="1371600"/>
            <a:ext cx="344534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 err="1"/>
              <a:t>Tipos</a:t>
            </a:r>
            <a:r>
              <a:rPr lang="en-US" sz="3700" dirty="0"/>
              <a:t> de </a:t>
            </a:r>
            <a:r>
              <a:rPr lang="en-US" sz="3700" dirty="0" err="1"/>
              <a:t>perspectivas</a:t>
            </a:r>
            <a:endParaRPr lang="en-US" sz="3700" b="0" dirty="0" err="1"/>
          </a:p>
          <a:p>
            <a:endParaRPr lang="en-US" sz="37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20344F-A4A6-216A-A4F2-C4349358F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116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0E19DFF8-7624-4CE1-4556-E2A6866E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58" y="3235"/>
            <a:ext cx="4839419" cy="647771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FDA6CC6-5196-9D00-99A8-3F9578994417}"/>
              </a:ext>
            </a:extLst>
          </p:cNvPr>
          <p:cNvSpPr txBox="1">
            <a:spLocks/>
          </p:cNvSpPr>
          <p:nvPr/>
        </p:nvSpPr>
        <p:spPr>
          <a:xfrm>
            <a:off x="7884132" y="2724407"/>
            <a:ext cx="4112919" cy="11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dirty="0" err="1"/>
              <a:t>Perspectiva</a:t>
            </a:r>
            <a:r>
              <a:rPr lang="en-US" sz="1800" b="1" cap="all" spc="300" dirty="0"/>
              <a:t> de 3 </a:t>
            </a:r>
            <a:r>
              <a:rPr lang="en-US" sz="1800" b="1" cap="all" spc="300" dirty="0" err="1"/>
              <a:t>puntoS</a:t>
            </a:r>
            <a:r>
              <a:rPr lang="en-US" sz="1800" b="1" cap="all" spc="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507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2754C-82E7-8A48-A243-2152CE00C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FE8D98-FCA1-C4B2-F41D-4F96E2524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E543F80-A9EB-DACA-9DB5-21B31E13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7AD411-84F0-5E37-BA05-0CBDD145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191" y="1371600"/>
            <a:ext cx="3445342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 err="1"/>
              <a:t>Tipos</a:t>
            </a:r>
            <a:r>
              <a:rPr lang="en-US" sz="3700" dirty="0"/>
              <a:t> de </a:t>
            </a:r>
            <a:r>
              <a:rPr lang="en-US" sz="3700" dirty="0" err="1"/>
              <a:t>perspectivas</a:t>
            </a:r>
            <a:endParaRPr lang="en-US" sz="3700" b="0" dirty="0" err="1"/>
          </a:p>
          <a:p>
            <a:endParaRPr lang="en-US" sz="37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1BA06B-BFAC-DFEF-9DF8-F54FD575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116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56D6F1C9-2270-5E36-9469-A00AD328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5" t="-298" r="42217" b="51"/>
          <a:stretch/>
        </p:blipFill>
        <p:spPr>
          <a:xfrm>
            <a:off x="229955" y="1221226"/>
            <a:ext cx="2617382" cy="2215269"/>
          </a:xfrm>
          <a:prstGeom prst="rect">
            <a:avLst/>
          </a:prstGeom>
        </p:spPr>
      </p:pic>
      <p:pic>
        <p:nvPicPr>
          <p:cNvPr id="5" name="Imagen 4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5A10120F-19F3-10E2-39DA-0C0A165C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87" t="-261" r="12399"/>
          <a:stretch/>
        </p:blipFill>
        <p:spPr>
          <a:xfrm>
            <a:off x="2401918" y="3789655"/>
            <a:ext cx="3933562" cy="2291968"/>
          </a:xfrm>
          <a:prstGeom prst="rect">
            <a:avLst/>
          </a:prstGeom>
        </p:spPr>
      </p:pic>
      <p:pic>
        <p:nvPicPr>
          <p:cNvPr id="6" name="Imagen 5" descr="Gráfico, Gráfico radial&#10;&#10;El contenido generado por IA puede ser incorrecto.">
            <a:extLst>
              <a:ext uri="{FF2B5EF4-FFF2-40B4-BE49-F238E27FC236}">
                <a16:creationId xmlns:a16="http://schemas.microsoft.com/office/drawing/2014/main" id="{9BCB7F1A-CDA7-7605-34B3-78A30792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71" t="101" r="9589" b="6203"/>
          <a:stretch/>
        </p:blipFill>
        <p:spPr>
          <a:xfrm>
            <a:off x="6994316" y="3538987"/>
            <a:ext cx="4342413" cy="27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0777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</Words>
  <Application>Microsoft Office PowerPoint</Application>
  <PresentationFormat>Panorámica</PresentationFormat>
  <Paragraphs>1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DashVTI</vt:lpstr>
      <vt:lpstr>Proyección en perspectiva</vt:lpstr>
      <vt:lpstr>Índice</vt:lpstr>
      <vt:lpstr>¿Qué es la perspectiva?</vt:lpstr>
      <vt:lpstr>Origen</vt:lpstr>
      <vt:lpstr>Fundamentos</vt:lpstr>
      <vt:lpstr>Tipos de perspectivas</vt:lpstr>
      <vt:lpstr>Tipos de perspectivas </vt:lpstr>
      <vt:lpstr>Tipos de perspectivas </vt:lpstr>
      <vt:lpstr>Tipos de perspectivas </vt:lpstr>
      <vt:lpstr>Aplicaciones</vt:lpstr>
      <vt:lpstr>Aplicaciones</vt:lpstr>
      <vt:lpstr>Perspectiva en 3D</vt:lpstr>
      <vt:lpstr>Perspectiva en 3D</vt:lpstr>
      <vt:lpstr>Conclusión</vt:lpstr>
      <vt:lpstr>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Sabrina Barrionuevo</dc:creator>
  <cp:lastModifiedBy>Sabrina Barrionuevo</cp:lastModifiedBy>
  <cp:revision>549</cp:revision>
  <dcterms:created xsi:type="dcterms:W3CDTF">2025-05-06T18:06:29Z</dcterms:created>
  <dcterms:modified xsi:type="dcterms:W3CDTF">2025-05-07T11:48:34Z</dcterms:modified>
</cp:coreProperties>
</file>